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06" r:id="rId2"/>
    <p:sldId id="298" r:id="rId3"/>
    <p:sldId id="281" r:id="rId4"/>
    <p:sldId id="279" r:id="rId5"/>
    <p:sldId id="280" r:id="rId6"/>
    <p:sldId id="282" r:id="rId7"/>
    <p:sldId id="283" r:id="rId8"/>
    <p:sldId id="287" r:id="rId9"/>
    <p:sldId id="284" r:id="rId10"/>
    <p:sldId id="285" r:id="rId11"/>
    <p:sldId id="308" r:id="rId12"/>
    <p:sldId id="307" r:id="rId13"/>
    <p:sldId id="310" r:id="rId14"/>
    <p:sldId id="286" r:id="rId15"/>
    <p:sldId id="309" r:id="rId16"/>
    <p:sldId id="290" r:id="rId17"/>
    <p:sldId id="291" r:id="rId18"/>
    <p:sldId id="288" r:id="rId19"/>
    <p:sldId id="303" r:id="rId20"/>
    <p:sldId id="300" r:id="rId21"/>
    <p:sldId id="302" r:id="rId22"/>
    <p:sldId id="301" r:id="rId23"/>
    <p:sldId id="311" r:id="rId24"/>
    <p:sldId id="312" r:id="rId25"/>
    <p:sldId id="292" r:id="rId26"/>
    <p:sldId id="293" r:id="rId27"/>
    <p:sldId id="294" r:id="rId28"/>
    <p:sldId id="295" r:id="rId29"/>
    <p:sldId id="296" r:id="rId30"/>
    <p:sldId id="297" r:id="rId31"/>
    <p:sldId id="299" r:id="rId32"/>
    <p:sldId id="318" r:id="rId33"/>
    <p:sldId id="313" r:id="rId34"/>
    <p:sldId id="315" r:id="rId35"/>
    <p:sldId id="317" r:id="rId36"/>
    <p:sldId id="319" r:id="rId37"/>
    <p:sldId id="305" r:id="rId38"/>
    <p:sldId id="304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A391E-59F1-48D1-8662-426AF44B4975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F684-82FF-4E59-BA70-5D098D2217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28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8.4.2015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oit.cz/" TargetMode="External"/><Relationship Id="rId2" Type="http://schemas.openxmlformats.org/officeDocument/2006/relationships/hyperlink" Target="http://www.itpravo.cz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A PROJEKTOVÁNÍ SYSTÉMŮ</a:t>
            </a:r>
            <a:br>
              <a:rPr lang="cs-CZ" dirty="0" smtClean="0"/>
            </a:br>
            <a:r>
              <a:rPr lang="cs-CZ" dirty="0" smtClean="0">
                <a:solidFill>
                  <a:srgbClr val="00B050"/>
                </a:solidFill>
              </a:rPr>
              <a:t>Autorský zákon </a:t>
            </a:r>
            <a:r>
              <a:rPr lang="cs-CZ" smtClean="0">
                <a:solidFill>
                  <a:srgbClr val="00B050"/>
                </a:solidFill>
              </a:rPr>
              <a:t>a licence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Roman Danel</a:t>
            </a:r>
          </a:p>
          <a:p>
            <a:r>
              <a:rPr lang="cs-CZ" dirty="0" smtClean="0"/>
              <a:t>VŠB – TU Ostrava</a:t>
            </a:r>
          </a:p>
          <a:p>
            <a:r>
              <a:rPr lang="cs-CZ" sz="2600" dirty="0" smtClean="0"/>
              <a:t>HGF</a:t>
            </a:r>
          </a:p>
          <a:p>
            <a:r>
              <a:rPr lang="cs-CZ" sz="2100" dirty="0" smtClean="0"/>
              <a:t>Institut ekonomiky a systémů řízení</a:t>
            </a:r>
            <a:endParaRPr lang="cs-CZ" sz="21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112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Patentovatelnost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vytvořit SW shodné funkcionality</a:t>
            </a:r>
          </a:p>
          <a:p>
            <a:r>
              <a:rPr lang="cs-CZ" dirty="0" smtClean="0"/>
              <a:t>Nelze patentovat vzhled</a:t>
            </a:r>
          </a:p>
          <a:p>
            <a:r>
              <a:rPr lang="cs-CZ" dirty="0" smtClean="0"/>
              <a:t>Výjimkou je </a:t>
            </a:r>
            <a:r>
              <a:rPr lang="cs-CZ" dirty="0" err="1" smtClean="0"/>
              <a:t>nekalá</a:t>
            </a:r>
            <a:r>
              <a:rPr lang="cs-CZ" dirty="0" smtClean="0"/>
              <a:t> soutěž</a:t>
            </a:r>
          </a:p>
          <a:p>
            <a:r>
              <a:rPr lang="cs-CZ" dirty="0" smtClean="0"/>
              <a:t>Ochrana SW patenty byla v EU zamítnuta – počítačový program se nepovažuje za vynález</a:t>
            </a:r>
          </a:p>
          <a:p>
            <a:r>
              <a:rPr lang="cs-CZ" dirty="0" smtClean="0"/>
              <a:t>Patentová ochrana SW – jen pokud má technický efekt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Patentovatelnost</a:t>
            </a:r>
            <a:r>
              <a:rPr lang="cs-CZ" dirty="0" smtClean="0"/>
              <a:t>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Patent – ochrana investic do výzkumu</a:t>
            </a:r>
          </a:p>
          <a:p>
            <a:r>
              <a:rPr lang="cs-CZ" dirty="0" smtClean="0"/>
              <a:t>V případě SW – pokrývají obecně formulované a triviální myšlenky</a:t>
            </a:r>
          </a:p>
          <a:p>
            <a:r>
              <a:rPr lang="cs-CZ" dirty="0" smtClean="0"/>
              <a:t>desítky tisíc registrovaných SW patentů – těžko prokazatelné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Patentovatelnost</a:t>
            </a:r>
            <a:r>
              <a:rPr lang="cs-CZ" dirty="0" smtClean="0"/>
              <a:t> softwaru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USA, Japonsko – uznávají</a:t>
            </a:r>
          </a:p>
          <a:p>
            <a:r>
              <a:rPr lang="cs-CZ" dirty="0" smtClean="0"/>
              <a:t>Indie – zcela ne</a:t>
            </a:r>
          </a:p>
          <a:p>
            <a:r>
              <a:rPr lang="cs-CZ" dirty="0" smtClean="0"/>
              <a:t>Evropa – rozdílné názory, spíše ne</a:t>
            </a:r>
          </a:p>
          <a:p>
            <a:pPr lvl="1"/>
            <a:r>
              <a:rPr lang="cs-CZ" dirty="0" smtClean="0"/>
              <a:t>Červenec 2005 – zamítnuta </a:t>
            </a:r>
            <a:r>
              <a:rPr lang="it-IT" dirty="0" smtClean="0"/>
              <a:t> </a:t>
            </a:r>
            <a:r>
              <a:rPr lang="cs-CZ" dirty="0" smtClean="0"/>
              <a:t>“</a:t>
            </a:r>
            <a:r>
              <a:rPr lang="it-IT" dirty="0" smtClean="0"/>
              <a:t>Směrnic</a:t>
            </a:r>
            <a:r>
              <a:rPr lang="cs-CZ" dirty="0" smtClean="0"/>
              <a:t>e</a:t>
            </a:r>
            <a:r>
              <a:rPr lang="it-IT" dirty="0" smtClean="0"/>
              <a:t> o patentovatelnosti vynálezů realizovaných na počítači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ČR – autorský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„myšlenky a principy, na nichž je založen jakýkoli prvek počítačového programu, včetně těch, které jsou podkladem jeho propojení s jiným programem, </a:t>
            </a:r>
            <a:r>
              <a:rPr lang="cs-CZ" b="1" dirty="0" smtClean="0"/>
              <a:t>nejsou chráněny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nejpodstatnější na softwaru (myšlenky, principy a algoritmy) však zůstává autorským zákonem bez jakékoli ochrany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Licenční podmínky</a:t>
            </a:r>
          </a:p>
          <a:p>
            <a:r>
              <a:rPr lang="cs-CZ" dirty="0" smtClean="0"/>
              <a:t>EULA (</a:t>
            </a:r>
            <a:r>
              <a:rPr lang="cs-CZ" dirty="0" err="1" smtClean="0"/>
              <a:t>End</a:t>
            </a:r>
            <a:r>
              <a:rPr lang="cs-CZ" dirty="0" smtClean="0"/>
              <a:t> User Licence </a:t>
            </a:r>
            <a:r>
              <a:rPr lang="cs-CZ" dirty="0" err="1" smtClean="0"/>
              <a:t>Agreement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Uděluje se </a:t>
            </a:r>
            <a:r>
              <a:rPr lang="cs-CZ" b="1" dirty="0" smtClean="0"/>
              <a:t>oprávnění užívat SW</a:t>
            </a:r>
          </a:p>
          <a:p>
            <a:r>
              <a:rPr lang="cs-CZ" dirty="0" smtClean="0"/>
              <a:t>Poskytovatel - nabyvatel</a:t>
            </a:r>
          </a:p>
          <a:p>
            <a:r>
              <a:rPr lang="cs-CZ" dirty="0" smtClean="0"/>
              <a:t>Výhradní x nevýhradní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ochrana počítačových programů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Směrnice 2009/24/ES</a:t>
            </a:r>
          </a:p>
          <a:p>
            <a:r>
              <a:rPr lang="cs-CZ" dirty="0" smtClean="0"/>
              <a:t>počítačové programy v jakékoliv formě mají být chráněny jako literární díla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licenční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Specifikace SW</a:t>
            </a:r>
          </a:p>
          <a:p>
            <a:r>
              <a:rPr lang="cs-CZ" dirty="0" smtClean="0"/>
              <a:t>Právo a způsob použití SW</a:t>
            </a:r>
          </a:p>
          <a:p>
            <a:r>
              <a:rPr lang="cs-CZ" dirty="0" smtClean="0"/>
              <a:t>Rozsah licence</a:t>
            </a:r>
          </a:p>
          <a:p>
            <a:r>
              <a:rPr lang="cs-CZ" dirty="0" smtClean="0"/>
              <a:t>Odměna za licenci (</a:t>
            </a:r>
            <a:r>
              <a:rPr lang="cs-CZ" dirty="0" err="1" smtClean="0"/>
              <a:t>ev</a:t>
            </a:r>
            <a:r>
              <a:rPr lang="cs-CZ" dirty="0" smtClean="0"/>
              <a:t>. </a:t>
            </a:r>
            <a:r>
              <a:rPr lang="cs-CZ" dirty="0" err="1" smtClean="0"/>
              <a:t>bezúplatnost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Jednorázová</a:t>
            </a:r>
          </a:p>
          <a:p>
            <a:pPr lvl="1"/>
            <a:r>
              <a:rPr lang="cs-CZ" dirty="0" smtClean="0"/>
              <a:t>poplatky</a:t>
            </a:r>
          </a:p>
          <a:p>
            <a:r>
              <a:rPr lang="cs-CZ" dirty="0" smtClean="0"/>
              <a:t>Odměna z výnosu</a:t>
            </a:r>
          </a:p>
          <a:p>
            <a:pPr>
              <a:buNone/>
            </a:pPr>
            <a:r>
              <a:rPr lang="cs-CZ" sz="2400" dirty="0" smtClean="0"/>
              <a:t>	Není-li v smlouvě vyloučena, má poskytovatel licence právo na </a:t>
            </a:r>
            <a:r>
              <a:rPr lang="cs-CZ" sz="2400" b="1" dirty="0" smtClean="0"/>
              <a:t>dodatečnou odměnu</a:t>
            </a:r>
            <a:r>
              <a:rPr lang="cs-CZ" sz="2400" dirty="0" smtClean="0"/>
              <a:t> v případě, že nabyvatel vytvoří zisk v nepoměru s cenou licence!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Specifický způsob uzavření licence dle §46 AZ a §33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Shrink</a:t>
            </a:r>
            <a:r>
              <a:rPr lang="cs-CZ" dirty="0" smtClean="0"/>
              <a:t> </a:t>
            </a:r>
            <a:r>
              <a:rPr lang="cs-CZ" dirty="0" err="1" smtClean="0"/>
              <a:t>wrap</a:t>
            </a:r>
            <a:r>
              <a:rPr lang="cs-CZ" dirty="0" smtClean="0"/>
              <a:t> – otevřením krabice</a:t>
            </a:r>
          </a:p>
          <a:p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dirty="0" err="1" smtClean="0"/>
              <a:t>wrap</a:t>
            </a:r>
            <a:r>
              <a:rPr lang="cs-CZ" dirty="0" smtClean="0"/>
              <a:t> – </a:t>
            </a:r>
            <a:r>
              <a:rPr lang="cs-CZ" dirty="0" err="1" smtClean="0"/>
              <a:t>odkliknutím</a:t>
            </a:r>
            <a:r>
              <a:rPr lang="cs-CZ" dirty="0" smtClean="0"/>
              <a:t> podmínek při instalaci</a:t>
            </a:r>
          </a:p>
          <a:p>
            <a:r>
              <a:rPr lang="cs-CZ" dirty="0" err="1" smtClean="0"/>
              <a:t>Browse</a:t>
            </a:r>
            <a:r>
              <a:rPr lang="cs-CZ" dirty="0" smtClean="0"/>
              <a:t> </a:t>
            </a:r>
            <a:r>
              <a:rPr lang="cs-CZ" dirty="0" err="1" smtClean="0"/>
              <a:t>wrap</a:t>
            </a:r>
            <a:r>
              <a:rPr lang="cs-CZ" dirty="0" smtClean="0"/>
              <a:t> – návštěvou internetových stránek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dle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Proprietární</a:t>
            </a:r>
            <a:endParaRPr lang="cs-CZ" dirty="0" smtClean="0"/>
          </a:p>
          <a:p>
            <a:r>
              <a:rPr lang="cs-CZ" dirty="0" smtClean="0"/>
              <a:t>Svobodný / open </a:t>
            </a:r>
            <a:r>
              <a:rPr lang="cs-CZ" dirty="0" err="1" smtClean="0"/>
              <a:t>source</a:t>
            </a:r>
            <a:endParaRPr lang="cs-CZ" dirty="0" smtClean="0"/>
          </a:p>
          <a:p>
            <a:r>
              <a:rPr lang="cs-CZ" dirty="0" smtClean="0"/>
              <a:t>Public </a:t>
            </a:r>
            <a:r>
              <a:rPr lang="cs-CZ" dirty="0" err="1" smtClean="0"/>
              <a:t>domain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OEM</a:t>
            </a:r>
          </a:p>
          <a:p>
            <a:r>
              <a:rPr lang="cs-CZ" dirty="0" err="1" smtClean="0"/>
              <a:t>Copyleft</a:t>
            </a:r>
            <a:endParaRPr lang="cs-CZ" dirty="0" smtClean="0"/>
          </a:p>
          <a:p>
            <a:r>
              <a:rPr lang="cs-CZ" dirty="0" smtClean="0"/>
              <a:t>Shareware</a:t>
            </a:r>
          </a:p>
          <a:p>
            <a:r>
              <a:rPr lang="cs-CZ" dirty="0" err="1" smtClean="0"/>
              <a:t>Cloud</a:t>
            </a:r>
            <a:r>
              <a:rPr lang="cs-CZ" dirty="0" smtClean="0"/>
              <a:t> – transakční licence</a:t>
            </a:r>
          </a:p>
          <a:p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 (CC) – modulární pojetí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Autorské právo a výkon autorských práv</a:t>
            </a:r>
          </a:p>
          <a:p>
            <a:r>
              <a:rPr lang="cs-CZ" dirty="0" err="1" smtClean="0"/>
              <a:t>Patentovatelnost</a:t>
            </a:r>
            <a:r>
              <a:rPr lang="cs-CZ" dirty="0" smtClean="0"/>
              <a:t> SW</a:t>
            </a:r>
          </a:p>
          <a:p>
            <a:r>
              <a:rPr lang="cs-CZ" dirty="0" smtClean="0"/>
              <a:t>Licence</a:t>
            </a:r>
          </a:p>
          <a:p>
            <a:r>
              <a:rPr lang="cs-CZ" dirty="0" smtClean="0"/>
              <a:t>Databáze</a:t>
            </a:r>
          </a:p>
          <a:p>
            <a:r>
              <a:rPr lang="cs-CZ" dirty="0" smtClean="0"/>
              <a:t>Pracovní smlouvy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GPL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General</a:t>
            </a:r>
            <a:r>
              <a:rPr lang="cs-CZ" dirty="0" smtClean="0"/>
              <a:t> Public </a:t>
            </a:r>
            <a:r>
              <a:rPr lang="cs-CZ" dirty="0" err="1" smtClean="0"/>
              <a:t>License</a:t>
            </a:r>
            <a:endParaRPr lang="cs-CZ" dirty="0" smtClean="0"/>
          </a:p>
          <a:p>
            <a:pPr lvl="1"/>
            <a:r>
              <a:rPr lang="cs-CZ" dirty="0" smtClean="0"/>
              <a:t>Včetně zdrojových kódů</a:t>
            </a:r>
          </a:p>
          <a:p>
            <a:pPr lvl="1"/>
            <a:r>
              <a:rPr lang="cs-CZ" dirty="0" smtClean="0"/>
              <a:t>Výsledky musí být šířeny opět pod GNU GPL</a:t>
            </a:r>
          </a:p>
          <a:p>
            <a:pPr lvl="1"/>
            <a:r>
              <a:rPr lang="cs-CZ" dirty="0" smtClean="0"/>
              <a:t>Nepovoluje „</a:t>
            </a:r>
            <a:r>
              <a:rPr lang="cs-CZ" dirty="0" err="1" smtClean="0"/>
              <a:t>přelicencování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copyleft</a:t>
            </a:r>
            <a:r>
              <a:rPr lang="cs-CZ" dirty="0" smtClean="0"/>
              <a:t>“ licence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Manufacture</a:t>
            </a:r>
            <a:endParaRPr lang="cs-CZ" dirty="0" smtClean="0"/>
          </a:p>
          <a:p>
            <a:r>
              <a:rPr lang="cs-CZ" dirty="0" err="1" smtClean="0"/>
              <a:t>Předinstalovaný</a:t>
            </a:r>
            <a:r>
              <a:rPr lang="cs-CZ" dirty="0" smtClean="0"/>
              <a:t> </a:t>
            </a:r>
            <a:r>
              <a:rPr lang="cs-CZ" dirty="0" err="1" smtClean="0"/>
              <a:t>sw</a:t>
            </a:r>
            <a:r>
              <a:rPr lang="cs-CZ" dirty="0" smtClean="0"/>
              <a:t>, získá se s koupí určitého HW</a:t>
            </a:r>
          </a:p>
          <a:p>
            <a:r>
              <a:rPr lang="cs-CZ" dirty="0" smtClean="0"/>
              <a:t>Nelze nainstalovat na jiný HW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BSD 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dirty="0" err="1" smtClean="0"/>
              <a:t>source</a:t>
            </a:r>
            <a:endParaRPr lang="cs-CZ" dirty="0" smtClean="0"/>
          </a:p>
          <a:p>
            <a:r>
              <a:rPr lang="cs-CZ" dirty="0" err="1" smtClean="0"/>
              <a:t>Berkley</a:t>
            </a:r>
            <a:r>
              <a:rPr lang="cs-CZ" dirty="0" smtClean="0"/>
              <a:t> Software </a:t>
            </a:r>
            <a:r>
              <a:rPr lang="cs-CZ" dirty="0" err="1" smtClean="0"/>
              <a:t>Distribution</a:t>
            </a:r>
            <a:endParaRPr lang="cs-CZ" dirty="0" smtClean="0"/>
          </a:p>
          <a:p>
            <a:r>
              <a:rPr lang="cs-CZ" dirty="0" smtClean="0"/>
              <a:t>Volné šíření obsahu, vyžaduje pouze uvedení autora + zřeknutí se odpovědnosti za dílo</a:t>
            </a:r>
          </a:p>
          <a:p>
            <a:r>
              <a:rPr lang="cs-CZ" dirty="0" smtClean="0"/>
              <a:t>Dovoluje komerční využití včetně využití v </a:t>
            </a:r>
            <a:r>
              <a:rPr lang="cs-CZ" dirty="0" err="1" smtClean="0"/>
              <a:t>proprietárním</a:t>
            </a:r>
            <a:r>
              <a:rPr lang="cs-CZ" dirty="0" smtClean="0"/>
              <a:t> </a:t>
            </a:r>
            <a:r>
              <a:rPr lang="cs-CZ" dirty="0" err="1" smtClean="0"/>
              <a:t>sw</a:t>
            </a:r>
            <a:r>
              <a:rPr lang="cs-CZ" dirty="0" smtClean="0"/>
              <a:t> bez zveřejnění zdrojových kódů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Plně vybavené produkty „krabicový SW“</a:t>
            </a:r>
          </a:p>
          <a:p>
            <a:r>
              <a:rPr lang="cs-CZ" dirty="0" smtClean="0"/>
              <a:t>Komponenty (</a:t>
            </a:r>
            <a:r>
              <a:rPr lang="en-US" dirty="0" smtClean="0"/>
              <a:t>Microsoft Easy Fulfillment (MEF) </a:t>
            </a:r>
            <a:r>
              <a:rPr lang="en-US" dirty="0" err="1" smtClean="0"/>
              <a:t>nebo</a:t>
            </a:r>
            <a:r>
              <a:rPr lang="en-US" dirty="0" smtClean="0"/>
              <a:t> World Wide Fulfillment (WWF)</a:t>
            </a:r>
            <a:endParaRPr lang="cs-CZ" dirty="0" smtClean="0"/>
          </a:p>
          <a:p>
            <a:pPr lvl="1"/>
            <a:r>
              <a:rPr lang="cs-CZ" dirty="0" smtClean="0"/>
              <a:t>Pro držitele Open nebo </a:t>
            </a:r>
            <a:r>
              <a:rPr lang="cs-CZ" dirty="0" err="1" smtClean="0"/>
              <a:t>Select</a:t>
            </a:r>
            <a:r>
              <a:rPr lang="cs-CZ" dirty="0" smtClean="0"/>
              <a:t> </a:t>
            </a:r>
            <a:r>
              <a:rPr lang="cs-CZ" dirty="0" err="1" smtClean="0"/>
              <a:t>License</a:t>
            </a:r>
            <a:endParaRPr lang="cs-CZ" dirty="0" smtClean="0"/>
          </a:p>
          <a:p>
            <a:r>
              <a:rPr lang="cs-CZ" dirty="0" smtClean="0"/>
              <a:t>Akademické produkty</a:t>
            </a:r>
          </a:p>
          <a:p>
            <a:r>
              <a:rPr lang="cs-CZ" dirty="0" smtClean="0"/>
              <a:t>OEM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Microsoft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Prokázání legality:</a:t>
            </a:r>
          </a:p>
          <a:p>
            <a:pPr lvl="1" fontAlgn="base"/>
            <a:r>
              <a:rPr lang="cs-CZ" dirty="0" smtClean="0"/>
              <a:t>Faktura</a:t>
            </a:r>
          </a:p>
          <a:p>
            <a:pPr lvl="1" fontAlgn="base"/>
            <a:r>
              <a:rPr lang="cs-CZ" dirty="0" smtClean="0"/>
              <a:t>Darovací smlouva</a:t>
            </a:r>
          </a:p>
          <a:p>
            <a:pPr lvl="1" fontAlgn="base"/>
            <a:r>
              <a:rPr lang="cs-CZ" dirty="0" smtClean="0"/>
              <a:t>Prohlášení prodejce nebo dodací list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Databáze jako autorské dílo</a:t>
            </a:r>
          </a:p>
          <a:p>
            <a:r>
              <a:rPr lang="cs-CZ" dirty="0" smtClean="0"/>
              <a:t>Databáze jako výsledek činnosti pořizovatele</a:t>
            </a:r>
          </a:p>
          <a:p>
            <a:r>
              <a:rPr lang="cs-CZ" dirty="0" smtClean="0"/>
              <a:t>Autorská díla, které lze volně použít (např. texty předpisů)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b="1" dirty="0" smtClean="0"/>
              <a:t>Pořizovatel</a:t>
            </a:r>
            <a:r>
              <a:rPr lang="cs-CZ" sz="2800" dirty="0" smtClean="0"/>
              <a:t> – fyzická nebo právnická osoba, která si databázi nechá vytvořit nebo vytvoří sama pomocí dodaného </a:t>
            </a:r>
            <a:r>
              <a:rPr lang="cs-CZ" sz="2800" dirty="0" err="1" smtClean="0"/>
              <a:t>sw</a:t>
            </a:r>
            <a:endParaRPr lang="cs-CZ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práva pořizovatele na databázi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na vytěžení (rozmnožování)</a:t>
            </a:r>
          </a:p>
          <a:p>
            <a:r>
              <a:rPr lang="cs-CZ" dirty="0" smtClean="0"/>
              <a:t>Právo na zužitkování (zveřejnění)</a:t>
            </a:r>
          </a:p>
          <a:p>
            <a:r>
              <a:rPr lang="cs-CZ" dirty="0" smtClean="0"/>
              <a:t>Vytěžování databáze pořizovatele zákazníkem je omezeno – nesmí se kopírovat data za účelem komerčního využití nebo systematicky a opakovaně (platí pro databáze přístupné na internetu)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práva pořizovatele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 15 let od pořízení nebo prvního zpřístupnění</a:t>
            </a:r>
          </a:p>
          <a:p>
            <a:r>
              <a:rPr lang="cs-CZ" dirty="0" smtClean="0"/>
              <a:t>Po každé podstatné změně databáze běží nová 15 </a:t>
            </a:r>
            <a:r>
              <a:rPr lang="cs-CZ" dirty="0" err="1" smtClean="0"/>
              <a:t>letá</a:t>
            </a:r>
            <a:r>
              <a:rPr lang="cs-CZ" dirty="0" smtClean="0"/>
              <a:t> lhůta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smlouva v 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Zodpovědnost za práci</a:t>
            </a:r>
          </a:p>
          <a:p>
            <a:r>
              <a:rPr lang="cs-CZ" dirty="0" smtClean="0"/>
              <a:t>Nastavení přístupu k informacím</a:t>
            </a:r>
          </a:p>
          <a:p>
            <a:r>
              <a:rPr lang="cs-CZ" dirty="0" smtClean="0"/>
              <a:t>Sankce při nekvalitní práci</a:t>
            </a:r>
          </a:p>
          <a:p>
            <a:r>
              <a:rPr lang="cs-CZ" dirty="0" smtClean="0"/>
              <a:t>Specifikace možností kontroly</a:t>
            </a:r>
          </a:p>
          <a:p>
            <a:r>
              <a:rPr lang="cs-CZ" dirty="0" err="1" smtClean="0"/>
              <a:t>Benefity</a:t>
            </a:r>
            <a:r>
              <a:rPr lang="cs-CZ" dirty="0" smtClean="0"/>
              <a:t> a motivační mechanismy</a:t>
            </a:r>
          </a:p>
          <a:p>
            <a:r>
              <a:rPr lang="cs-CZ" dirty="0" smtClean="0"/>
              <a:t>Rizikové faktory (např. konkurenční doložka)</a:t>
            </a:r>
          </a:p>
          <a:p>
            <a:r>
              <a:rPr lang="cs-CZ" dirty="0" smtClean="0"/>
              <a:t>Vymezení druhu práce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pracovních smluv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smlouva</a:t>
            </a:r>
          </a:p>
          <a:p>
            <a:r>
              <a:rPr lang="cs-CZ" dirty="0" smtClean="0"/>
              <a:t>Manažerská smlouva</a:t>
            </a:r>
          </a:p>
          <a:p>
            <a:r>
              <a:rPr lang="cs-CZ" dirty="0" smtClean="0"/>
              <a:t>Smlouva o výkonu funkce (např. jednatelé)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itpravo.cz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pravoit.cz</a:t>
            </a:r>
            <a:endParaRPr lang="cs-CZ" dirty="0" smtClean="0"/>
          </a:p>
          <a:p>
            <a:r>
              <a:rPr lang="cs-CZ" dirty="0" smtClean="0"/>
              <a:t>Jansa, L., Otevřel, P. Softwarové právo, </a:t>
            </a:r>
            <a:r>
              <a:rPr lang="cs-CZ" dirty="0" err="1" smtClean="0"/>
              <a:t>Cpress</a:t>
            </a:r>
            <a:endParaRPr lang="cs-CZ" dirty="0" smtClean="0"/>
          </a:p>
          <a:p>
            <a:r>
              <a:rPr lang="cs-CZ" dirty="0" err="1" smtClean="0"/>
              <a:t>Štědroň</a:t>
            </a:r>
            <a:r>
              <a:rPr lang="cs-CZ" dirty="0" smtClean="0"/>
              <a:t>, B. Ochrana a licencování počítačového programu, W </a:t>
            </a:r>
            <a:r>
              <a:rPr lang="cs-CZ" dirty="0" err="1" smtClean="0"/>
              <a:t>Kluwer</a:t>
            </a:r>
            <a:r>
              <a:rPr lang="cs-CZ" dirty="0" smtClean="0"/>
              <a:t>, 2010</a:t>
            </a:r>
          </a:p>
          <a:p>
            <a:r>
              <a:rPr lang="cs-CZ" dirty="0" err="1" smtClean="0"/>
              <a:t>Maisner</a:t>
            </a:r>
            <a:r>
              <a:rPr lang="cs-CZ" dirty="0" smtClean="0"/>
              <a:t>, M. Základy softwarového práva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Minimalizace pochybení</a:t>
            </a:r>
          </a:p>
          <a:p>
            <a:r>
              <a:rPr lang="cs-CZ" dirty="0" smtClean="0"/>
              <a:t>Omezení zneužití prostředků</a:t>
            </a:r>
          </a:p>
          <a:p>
            <a:r>
              <a:rPr lang="cs-CZ" dirty="0" smtClean="0"/>
              <a:t>Ochrana informací</a:t>
            </a:r>
          </a:p>
          <a:p>
            <a:r>
              <a:rPr lang="cs-CZ" dirty="0" smtClean="0"/>
              <a:t>Potřeba zajištění legálnosti SW</a:t>
            </a:r>
          </a:p>
          <a:p>
            <a:r>
              <a:rPr lang="cs-CZ" dirty="0" smtClean="0"/>
              <a:t>Potřeba ochrany autorských práv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typy smluv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Distributorská smlouva</a:t>
            </a:r>
          </a:p>
          <a:p>
            <a:r>
              <a:rPr lang="cs-CZ" dirty="0" smtClean="0"/>
              <a:t>Smlouva o obchodním zastoupení</a:t>
            </a:r>
          </a:p>
          <a:p>
            <a:r>
              <a:rPr lang="cs-CZ" dirty="0" smtClean="0"/>
              <a:t>Smlouva o mlčenlivosti</a:t>
            </a:r>
          </a:p>
          <a:p>
            <a:r>
              <a:rPr lang="cs-CZ" dirty="0" smtClean="0"/>
              <a:t>Smlouva o vývoji a implementaci</a:t>
            </a:r>
          </a:p>
          <a:p>
            <a:r>
              <a:rPr lang="cs-CZ" dirty="0" smtClean="0"/>
              <a:t>Rámcová smlouva – dochází-li opakovaně k typově podobným smluvním vztahům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Novinky v IT právu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181/2014 Sb.</a:t>
            </a:r>
            <a:br>
              <a:rPr lang="cs-CZ" dirty="0" smtClean="0"/>
            </a:br>
            <a:r>
              <a:rPr lang="cs-CZ" dirty="0" smtClean="0"/>
              <a:t>o kybernetické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Platí od 1.1.2015</a:t>
            </a:r>
          </a:p>
          <a:p>
            <a:r>
              <a:rPr lang="cs-CZ" dirty="0" smtClean="0"/>
              <a:t>Ochrana informačních a komunikačních systémů včetně systémů kritické infrastruktury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181/2014 Sb.</a:t>
            </a:r>
            <a:br>
              <a:rPr lang="cs-CZ" dirty="0" smtClean="0"/>
            </a:br>
            <a:r>
              <a:rPr lang="cs-CZ" dirty="0" smtClean="0"/>
              <a:t>o kybernetické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Definuje pojmy a systémy zajištění bezpečnosti s tím, které subjekty je mají plnit</a:t>
            </a:r>
          </a:p>
          <a:p>
            <a:r>
              <a:rPr lang="cs-CZ" dirty="0" smtClean="0"/>
              <a:t>Stanovuje, co je to kybernetické nebezpečí a jak na ně mají jednotlivé povinné subjekty reagovat</a:t>
            </a:r>
          </a:p>
          <a:p>
            <a:r>
              <a:rPr lang="cs-CZ" dirty="0" smtClean="0"/>
              <a:t>Popisuje výkon státní správy a co má v této oblasti dělat NBÚ, co a jak má kontrolovat, jaká nápravná opatření má nařizovat, jaké jsou pokuty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181/2014 Sb.</a:t>
            </a:r>
            <a:br>
              <a:rPr lang="cs-CZ" dirty="0" smtClean="0"/>
            </a:br>
            <a:r>
              <a:rPr lang="cs-CZ" dirty="0" smtClean="0"/>
              <a:t>o kybernetické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Ukládá pěti typům povinných subjektů povinnost:</a:t>
            </a:r>
          </a:p>
          <a:p>
            <a:pPr lvl="1"/>
            <a:r>
              <a:rPr lang="cs-CZ" dirty="0" smtClean="0"/>
              <a:t>Hlásit kontaktní údaje</a:t>
            </a:r>
          </a:p>
          <a:p>
            <a:pPr lvl="1"/>
            <a:r>
              <a:rPr lang="cs-CZ" dirty="0" smtClean="0"/>
              <a:t>Detekovat kybernetické bezpečnostní události</a:t>
            </a:r>
          </a:p>
          <a:p>
            <a:pPr lvl="1"/>
            <a:r>
              <a:rPr lang="cs-CZ" dirty="0" smtClean="0"/>
              <a:t>Hlásit kybernetické bezpečnostní incidenty</a:t>
            </a:r>
          </a:p>
          <a:p>
            <a:pPr lvl="1"/>
            <a:r>
              <a:rPr lang="cs-CZ" dirty="0" smtClean="0"/>
              <a:t>Zpracovávat bezpečnostní dokumentaci</a:t>
            </a:r>
          </a:p>
          <a:p>
            <a:pPr lvl="1"/>
            <a:r>
              <a:rPr lang="cs-CZ" dirty="0" smtClean="0"/>
              <a:t>Zavádět bezpečnostní opatření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elDAS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Nařízení </a:t>
            </a:r>
            <a:r>
              <a:rPr lang="cs-CZ" dirty="0" smtClean="0"/>
              <a:t>E</a:t>
            </a:r>
            <a:r>
              <a:rPr lang="cs-CZ" dirty="0" smtClean="0"/>
              <a:t>vropského parlamentu č. 910/2014 o elektronické identifikaci a službách vytvářejících důvěru pro elektronické transakce</a:t>
            </a:r>
          </a:p>
          <a:p>
            <a:r>
              <a:rPr lang="cs-CZ" dirty="0" smtClean="0"/>
              <a:t>1.7.2016</a:t>
            </a:r>
          </a:p>
          <a:p>
            <a:r>
              <a:rPr lang="cs-CZ" dirty="0" smtClean="0"/>
              <a:t>Náhrada za zákon o elektronickém podpisu </a:t>
            </a:r>
            <a:r>
              <a:rPr lang="cs-CZ" smtClean="0"/>
              <a:t>z roku 2000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Jaký je vztah mezi software a autorskými právy</a:t>
            </a:r>
          </a:p>
          <a:p>
            <a:r>
              <a:rPr lang="cs-CZ" dirty="0" smtClean="0"/>
              <a:t>Kdo má autorská práva na SW v případě zaměstnance IT firmy?</a:t>
            </a:r>
          </a:p>
          <a:p>
            <a:r>
              <a:rPr lang="cs-CZ" dirty="0" smtClean="0"/>
              <a:t>Je software </a:t>
            </a:r>
            <a:r>
              <a:rPr lang="cs-CZ" dirty="0" err="1" smtClean="0"/>
              <a:t>patentovatelný</a:t>
            </a:r>
            <a:r>
              <a:rPr lang="cs-CZ" dirty="0" smtClean="0"/>
              <a:t>?</a:t>
            </a:r>
          </a:p>
          <a:p>
            <a:r>
              <a:rPr lang="cs-CZ" dirty="0" smtClean="0"/>
              <a:t>Co je to </a:t>
            </a:r>
            <a:r>
              <a:rPr lang="cs-CZ" dirty="0" err="1" smtClean="0"/>
              <a:t>nekalá</a:t>
            </a:r>
            <a:r>
              <a:rPr lang="cs-CZ" dirty="0" smtClean="0"/>
              <a:t> soutěž?</a:t>
            </a:r>
          </a:p>
          <a:p>
            <a:r>
              <a:rPr lang="cs-CZ" dirty="0" smtClean="0"/>
              <a:t>Jaký je rozdíl mezi výhradní  a </a:t>
            </a:r>
            <a:r>
              <a:rPr lang="cs-CZ" dirty="0" err="1" smtClean="0"/>
              <a:t>nevýhrandí</a:t>
            </a:r>
            <a:r>
              <a:rPr lang="cs-CZ" dirty="0" smtClean="0"/>
              <a:t> licencí?</a:t>
            </a:r>
          </a:p>
          <a:p>
            <a:r>
              <a:rPr lang="cs-CZ" dirty="0" smtClean="0"/>
              <a:t>Jaké typy licencí znáte</a:t>
            </a:r>
          </a:p>
          <a:p>
            <a:r>
              <a:rPr lang="cs-CZ" dirty="0" smtClean="0"/>
              <a:t>Co jsou zvláštní práva pořizovatele databáze?</a:t>
            </a:r>
          </a:p>
          <a:p>
            <a:r>
              <a:rPr lang="cs-CZ" dirty="0" smtClean="0"/>
              <a:t>Co by mělo být v pracovních smlouvách pro </a:t>
            </a:r>
            <a:r>
              <a:rPr lang="cs-CZ" smtClean="0"/>
              <a:t>IT pozice?</a:t>
            </a:r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pozornost…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SW a jeho vývoj</a:t>
            </a:r>
          </a:p>
          <a:p>
            <a:r>
              <a:rPr lang="cs-CZ" dirty="0" smtClean="0"/>
              <a:t>Licencování SW</a:t>
            </a:r>
          </a:p>
          <a:p>
            <a:r>
              <a:rPr lang="cs-CZ" dirty="0" smtClean="0"/>
              <a:t>Dodání a implementace (smlouvy)</a:t>
            </a:r>
          </a:p>
          <a:p>
            <a:r>
              <a:rPr lang="cs-CZ" dirty="0" smtClean="0"/>
              <a:t>Servis a údržba</a:t>
            </a:r>
          </a:p>
          <a:p>
            <a:r>
              <a:rPr lang="cs-CZ" dirty="0" smtClean="0"/>
              <a:t>Outsourcing, </a:t>
            </a:r>
            <a:r>
              <a:rPr lang="cs-CZ" dirty="0" err="1" smtClean="0"/>
              <a:t>cloud</a:t>
            </a:r>
            <a:endParaRPr lang="cs-CZ" dirty="0" smtClean="0"/>
          </a:p>
          <a:p>
            <a:r>
              <a:rPr lang="cs-CZ" dirty="0" err="1" smtClean="0"/>
              <a:t>Sw</a:t>
            </a:r>
            <a:r>
              <a:rPr lang="cs-CZ" dirty="0" smtClean="0"/>
              <a:t> pirátství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Doménová jména</a:t>
            </a:r>
          </a:p>
          <a:p>
            <a:pPr lvl="1"/>
            <a:r>
              <a:rPr lang="cs-CZ" dirty="0" smtClean="0"/>
              <a:t>Spekulativní registrace</a:t>
            </a:r>
          </a:p>
          <a:p>
            <a:pPr lvl="1"/>
            <a:r>
              <a:rPr lang="cs-CZ" dirty="0" err="1" smtClean="0"/>
              <a:t>Nekalá</a:t>
            </a:r>
            <a:r>
              <a:rPr lang="cs-CZ" dirty="0" smtClean="0"/>
              <a:t> soutěž (možnost záměny)</a:t>
            </a:r>
          </a:p>
          <a:p>
            <a:pPr lvl="1"/>
            <a:r>
              <a:rPr lang="cs-CZ" dirty="0" smtClean="0"/>
              <a:t>Ochrana názvů firmy</a:t>
            </a:r>
          </a:p>
          <a:p>
            <a:r>
              <a:rPr lang="cs-CZ" dirty="0" smtClean="0"/>
              <a:t>Internetové stránky – odpovědnost za provoz</a:t>
            </a:r>
          </a:p>
          <a:p>
            <a:r>
              <a:rPr lang="cs-CZ" dirty="0" smtClean="0"/>
              <a:t>Internetové obchodování</a:t>
            </a:r>
          </a:p>
          <a:p>
            <a:r>
              <a:rPr lang="cs-CZ" dirty="0" smtClean="0"/>
              <a:t>Autorská práva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</a:p>
          <a:p>
            <a:pPr lvl="1"/>
            <a:r>
              <a:rPr lang="cs-CZ" dirty="0" smtClean="0"/>
              <a:t>Nepřevoditelné</a:t>
            </a:r>
          </a:p>
          <a:p>
            <a:pPr lvl="1"/>
            <a:r>
              <a:rPr lang="cs-CZ" dirty="0" smtClean="0"/>
              <a:t>Osobnostní – nelze se jich vzdát</a:t>
            </a:r>
          </a:p>
          <a:p>
            <a:pPr lvl="1"/>
            <a:r>
              <a:rPr lang="cs-CZ" dirty="0" smtClean="0"/>
              <a:t>Majetkové – 70 let po smrti autora, dědictví</a:t>
            </a:r>
          </a:p>
          <a:p>
            <a:r>
              <a:rPr lang="cs-CZ" dirty="0" smtClean="0"/>
              <a:t>Výkon práv</a:t>
            </a:r>
          </a:p>
          <a:p>
            <a:r>
              <a:rPr lang="cs-CZ" dirty="0" smtClean="0"/>
              <a:t>Nelze pořizovat kopie pro osobní potřebu jako u CD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Práva zaměstnavatele k zaměstnaneckému dílu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Právo výkonu majetkových práv</a:t>
            </a:r>
          </a:p>
          <a:p>
            <a:pPr lvl="0"/>
            <a:r>
              <a:rPr lang="cs-CZ" dirty="0" smtClean="0"/>
              <a:t>Se souhlasem právo postoupit oprávnění výkonu majetkových práv třetí osobě</a:t>
            </a:r>
          </a:p>
          <a:p>
            <a:pPr lvl="0"/>
            <a:r>
              <a:rPr lang="cs-CZ" dirty="0" smtClean="0"/>
              <a:t>Právo ke zveřejnění a úpravám software</a:t>
            </a:r>
          </a:p>
          <a:p>
            <a:pPr lvl="0"/>
            <a:r>
              <a:rPr lang="cs-CZ" dirty="0" smtClean="0"/>
              <a:t>Právo odmítnout udělení licence zaměstnanci</a:t>
            </a:r>
          </a:p>
          <a:p>
            <a:pPr lvl="0"/>
            <a:r>
              <a:rPr lang="cs-CZ" dirty="0" smtClean="0"/>
              <a:t>Právo dokončení nehotového SW</a:t>
            </a:r>
          </a:p>
          <a:p>
            <a:pPr lvl="0"/>
            <a:r>
              <a:rPr lang="cs-CZ" dirty="0" smtClean="0"/>
              <a:t>Právo soudní obrany, dojde-li k zásahu do autorských práv</a:t>
            </a:r>
          </a:p>
          <a:p>
            <a:pPr lvl="0"/>
            <a:r>
              <a:rPr lang="cs-CZ" dirty="0" smtClean="0"/>
              <a:t>Zaměstnanec nemá právo na další přiměřenou odměnu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Podmínka na straně zaměstnavatele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smlouva - &gt; tvorba software je pracovní náplní zaměstnance dle pracovní smlouvy.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uživatele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za účelem dosažení běžného provozu (tj. dělat kopie)</a:t>
            </a:r>
          </a:p>
          <a:p>
            <a:r>
              <a:rPr lang="cs-CZ" dirty="0" smtClean="0"/>
              <a:t>Opatření za účelem dosažení </a:t>
            </a:r>
            <a:r>
              <a:rPr lang="cs-CZ" dirty="0" err="1" smtClean="0"/>
              <a:t>interoperability</a:t>
            </a:r>
            <a:r>
              <a:rPr lang="cs-CZ" dirty="0" smtClean="0"/>
              <a:t> s dalším software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977</Words>
  <Application>Microsoft Office PowerPoint</Application>
  <PresentationFormat>Předvádění na obrazovce (4:3)</PresentationFormat>
  <Paragraphs>200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sady Office</vt:lpstr>
      <vt:lpstr>ANALÝZA A PROJEKTOVÁNÍ SYSTÉMŮ Autorský zákon a licence</vt:lpstr>
      <vt:lpstr>Obsah</vt:lpstr>
      <vt:lpstr>Zdroje</vt:lpstr>
      <vt:lpstr>Softwarové právo</vt:lpstr>
      <vt:lpstr>Internetové právo</vt:lpstr>
      <vt:lpstr>Software</vt:lpstr>
      <vt:lpstr>Práva zaměstnavatele k zaměstnaneckému dílu</vt:lpstr>
      <vt:lpstr>Podmínka na straně zaměstnavatele</vt:lpstr>
      <vt:lpstr>Práva uživatele</vt:lpstr>
      <vt:lpstr>Patentovatelnost</vt:lpstr>
      <vt:lpstr>Patentovatelnost SW</vt:lpstr>
      <vt:lpstr>Patentovatelnost softwaru</vt:lpstr>
      <vt:lpstr>ČR – autorský zákon</vt:lpstr>
      <vt:lpstr>Licence</vt:lpstr>
      <vt:lpstr>Právní ochrana počítačových programů</vt:lpstr>
      <vt:lpstr>Náležitosti licenční smlouvy</vt:lpstr>
      <vt:lpstr>Specifický způsob uzavření licence dle §46 AZ a §33 OZ</vt:lpstr>
      <vt:lpstr>Licence dle obsahu</vt:lpstr>
      <vt:lpstr>Licence</vt:lpstr>
      <vt:lpstr>GPL</vt:lpstr>
      <vt:lpstr>OEM</vt:lpstr>
      <vt:lpstr>BSD licence</vt:lpstr>
      <vt:lpstr>Microsoft</vt:lpstr>
      <vt:lpstr>Microsoft</vt:lpstr>
      <vt:lpstr>Databáze</vt:lpstr>
      <vt:lpstr>Zvláštní práva pořizovatele na databázi</vt:lpstr>
      <vt:lpstr>Zvláštní práva pořizovatele</vt:lpstr>
      <vt:lpstr>Pracovní smlouva v IT</vt:lpstr>
      <vt:lpstr>Typy pracovních smluv</vt:lpstr>
      <vt:lpstr>Pracovní smlouvy</vt:lpstr>
      <vt:lpstr>Další typy smluv</vt:lpstr>
      <vt:lpstr>Snímek 32</vt:lpstr>
      <vt:lpstr>Zákon 181/2014 Sb. o kybernetické bezpečnosti</vt:lpstr>
      <vt:lpstr>Zákon 181/2014 Sb. o kybernetické bezpečnosti</vt:lpstr>
      <vt:lpstr>Zákon 181/2014 Sb. o kybernetické bezpečnosti</vt:lpstr>
      <vt:lpstr>elDAS</vt:lpstr>
      <vt:lpstr>Shrnutí</vt:lpstr>
      <vt:lpstr>Snímek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rizik v IT</dc:title>
  <cp:lastModifiedBy>Roman Danel</cp:lastModifiedBy>
  <cp:revision>97</cp:revision>
  <dcterms:modified xsi:type="dcterms:W3CDTF">2015-04-07T22:59:04Z</dcterms:modified>
</cp:coreProperties>
</file>